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547" r:id="rId1"/>
  </p:sldMasterIdLst>
  <p:notesMasterIdLst>
    <p:notesMasterId r:id="rId30"/>
  </p:notesMasterIdLst>
  <p:handoutMasterIdLst>
    <p:handoutMasterId r:id="rId31"/>
  </p:handoutMasterIdLst>
  <p:sldIdLst>
    <p:sldId id="256" r:id="rId2"/>
    <p:sldId id="279" r:id="rId3"/>
    <p:sldId id="261" r:id="rId4"/>
    <p:sldId id="280" r:id="rId5"/>
    <p:sldId id="281" r:id="rId6"/>
    <p:sldId id="265" r:id="rId7"/>
    <p:sldId id="268" r:id="rId8"/>
    <p:sldId id="269" r:id="rId9"/>
    <p:sldId id="272" r:id="rId10"/>
    <p:sldId id="271" r:id="rId11"/>
    <p:sldId id="267" r:id="rId12"/>
    <p:sldId id="266" r:id="rId13"/>
    <p:sldId id="273" r:id="rId14"/>
    <p:sldId id="274" r:id="rId15"/>
    <p:sldId id="276" r:id="rId16"/>
    <p:sldId id="275" r:id="rId17"/>
    <p:sldId id="277" r:id="rId18"/>
    <p:sldId id="278" r:id="rId19"/>
    <p:sldId id="413" r:id="rId20"/>
    <p:sldId id="414" r:id="rId21"/>
    <p:sldId id="416" r:id="rId22"/>
    <p:sldId id="415" r:id="rId23"/>
    <p:sldId id="417" r:id="rId24"/>
    <p:sldId id="418" r:id="rId25"/>
    <p:sldId id="257" r:id="rId26"/>
    <p:sldId id="258" r:id="rId27"/>
    <p:sldId id="259" r:id="rId28"/>
    <p:sldId id="260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2">
          <p15:clr>
            <a:srgbClr val="A4A3A4"/>
          </p15:clr>
        </p15:guide>
        <p15:guide id="2" pos="43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7" autoAdjust="0"/>
    <p:restoredTop sz="89769" autoAdjust="0"/>
  </p:normalViewPr>
  <p:slideViewPr>
    <p:cSldViewPr snapToGrid="0" snapToObjects="1">
      <p:cViewPr varScale="1">
        <p:scale>
          <a:sx n="107" d="100"/>
          <a:sy n="107" d="100"/>
        </p:scale>
        <p:origin x="1960" y="176"/>
      </p:cViewPr>
      <p:guideLst>
        <p:guide orient="horz" pos="2472"/>
        <p:guide pos="4336"/>
      </p:guideLst>
    </p:cSldViewPr>
  </p:slideViewPr>
  <p:outlineViewPr>
    <p:cViewPr>
      <p:scale>
        <a:sx n="33" d="100"/>
        <a:sy n="33" d="100"/>
      </p:scale>
      <p:origin x="16" y="200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-3352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F0151-EC07-934A-AE26-1DBB68DC41B8}" type="datetimeFigureOut">
              <a:rPr lang="en-US" smtClean="0"/>
              <a:t>1/13/22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47CE2-62FE-FC4C-963B-9645AF7FF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783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8267C-E060-7343-A0FE-934AF6E9F7DE}" type="datetimeFigureOut">
              <a:rPr lang="en-US" smtClean="0"/>
              <a:t>1/13/22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2F925-CF16-7049-971D-A8B2B4D2E0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8878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F925-CF16-7049-971D-A8B2B4D2E0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50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02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87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76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8"/>
          <p:cNvSpPr txBox="1">
            <a:spLocks/>
          </p:cNvSpPr>
          <p:nvPr userDrawn="1"/>
        </p:nvSpPr>
        <p:spPr>
          <a:xfrm>
            <a:off x="457200" y="6373815"/>
            <a:ext cx="3891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Adam Doupé, </a:t>
            </a:r>
            <a:r>
              <a:rPr lang="en-US" dirty="0"/>
              <a:t>Information Assurance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44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531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312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06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99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552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290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380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186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42300" y="6356353"/>
            <a:ext cx="4445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804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8" r:id="rId1"/>
    <p:sldLayoutId id="2147484549" r:id="rId2"/>
    <p:sldLayoutId id="2147484550" r:id="rId3"/>
    <p:sldLayoutId id="2147484551" r:id="rId4"/>
    <p:sldLayoutId id="2147484552" r:id="rId5"/>
    <p:sldLayoutId id="2147484553" r:id="rId6"/>
    <p:sldLayoutId id="2147484554" r:id="rId7"/>
    <p:sldLayoutId id="2147484555" r:id="rId8"/>
    <p:sldLayoutId id="2147484556" r:id="rId9"/>
    <p:sldLayoutId id="2147484557" r:id="rId10"/>
    <p:sldLayoutId id="2147484558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se365.io/" TargetMode="External"/><Relationship Id="rId2" Type="http://schemas.openxmlformats.org/officeDocument/2006/relationships/hyperlink" Target="https://asu.zoom.us/j/8219860838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azza.com/asu/spring2022/cse365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cse365.io/policy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su.zoom.us/j/88211077168" TargetMode="External"/><Relationship Id="rId2" Type="http://schemas.openxmlformats.org/officeDocument/2006/relationships/hyperlink" Target="http://asuhacking.club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iffanybao.com/research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ooverflow.io/" TargetMode="External"/><Relationship Id="rId2" Type="http://schemas.openxmlformats.org/officeDocument/2006/relationships/hyperlink" Target="https://twitter.com/oooverflo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github.com/o-o-overflow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scoreboard2019.oooverflow.io/#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Information Assurance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059281"/>
          </a:xfrm>
        </p:spPr>
        <p:txBody>
          <a:bodyPr>
            <a:normAutofit lnSpcReduction="10000"/>
          </a:bodyPr>
          <a:lstStyle/>
          <a:p>
            <a:r>
              <a:rPr lang="en-US" noProof="0" dirty="0"/>
              <a:t>CSE 365 </a:t>
            </a:r>
            <a:r>
              <a:rPr lang="en-US" dirty="0"/>
              <a:t>– Information Assurance</a:t>
            </a:r>
          </a:p>
          <a:p>
            <a:r>
              <a:rPr lang="en-US" dirty="0"/>
              <a:t>Spring 2022</a:t>
            </a:r>
          </a:p>
          <a:p>
            <a:br>
              <a:rPr lang="en-US" dirty="0"/>
            </a:br>
            <a:r>
              <a:rPr lang="en-US" dirty="0"/>
              <a:t>https://cse365.io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2745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AF872-705E-A448-B99B-AEEE1F125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to DEF CON 27 CTF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C1BBE-C16A-6A48-973E-ED464D950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 qualifying CTFs from around the world</a:t>
            </a:r>
          </a:p>
          <a:p>
            <a:r>
              <a:rPr lang="en-US" dirty="0"/>
              <a:t>1,200 teams competed in our qualification event in May</a:t>
            </a:r>
          </a:p>
          <a:p>
            <a:r>
              <a:rPr lang="en-US" dirty="0"/>
              <a:t>Best 16 teams in the world invited to finals, co-located with the DEF CON security conference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795E0-22FA-3145-9BCE-E42AD5703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65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CFE88-DD82-7648-86CC-49E12493A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6A4E67-4CB4-9849-A774-8F1D0545D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16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BEACB-73EA-F342-88CC-CC18DE3F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12</a:t>
            </a:fld>
            <a:endParaRPr lang="en-US"/>
          </a:p>
        </p:txBody>
      </p:sp>
      <p:pic>
        <p:nvPicPr>
          <p:cNvPr id="5" name="2019-08-09 13.49.59_hqelNF.mp4">
            <a:hlinkClick r:id="" action="ppaction://media"/>
            <a:extLst>
              <a:ext uri="{FF2B5EF4-FFF2-40B4-BE49-F238E27FC236}">
                <a16:creationId xmlns:a16="http://schemas.microsoft.com/office/drawing/2014/main" id="{FE9F894E-F1C4-4842-B01F-49A3C8A7F1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2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E4CC6-DE99-8B44-B67B-B527D7028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BD03E-D937-884B-928C-44D8740B6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29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FD29F-452B-7943-859F-FD731AD50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155344-56C8-3940-AB41-F344332F1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22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B7A50-FB5F-1F4B-9C39-14A041878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did the teams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E27C8-0080-B344-B201-844460D66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Hacked iOS apps</a:t>
            </a:r>
          </a:p>
          <a:p>
            <a:pPr lvl="1"/>
            <a:r>
              <a:rPr lang="en-US" dirty="0"/>
              <a:t>Via a chat app, similar to telegram</a:t>
            </a:r>
          </a:p>
          <a:p>
            <a:r>
              <a:rPr lang="en-US" dirty="0"/>
              <a:t>Hacked deep learning models</a:t>
            </a:r>
          </a:p>
          <a:p>
            <a:pPr lvl="1"/>
            <a:r>
              <a:rPr lang="en-US" dirty="0"/>
              <a:t>Neural Networks trained on learning a flag</a:t>
            </a:r>
          </a:p>
          <a:p>
            <a:r>
              <a:rPr lang="en-US" dirty="0"/>
              <a:t>Hacked Lisp Machine</a:t>
            </a:r>
          </a:p>
          <a:p>
            <a:pPr lvl="1"/>
            <a:r>
              <a:rPr lang="en-US" dirty="0"/>
              <a:t>Lisp Machine (from the early ‘80s) emulator running a web server</a:t>
            </a:r>
          </a:p>
          <a:p>
            <a:r>
              <a:rPr lang="en-US" dirty="0"/>
              <a:t>Hacked custom Doom running on Xbox</a:t>
            </a:r>
          </a:p>
          <a:p>
            <a:r>
              <a:rPr lang="en-US" dirty="0"/>
              <a:t>Wrote bit-flip resistant shellcode</a:t>
            </a:r>
          </a:p>
          <a:p>
            <a:r>
              <a:rPr lang="en-US" dirty="0"/>
              <a:t>…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5778B-379A-7644-8524-E2D955438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83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E5A3B-8C59-CE4E-9F99-8196FB10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00167F-FCC1-A349-9616-4464DD77C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8" y="900953"/>
            <a:ext cx="8543925" cy="52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46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EBC96-759D-5442-9B69-D34976DCC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4088B6-67DE-1C46-AF73-D1EE1D187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041"/>
            <a:ext cx="9144000" cy="512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28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F1944-1827-0A4E-A719-A28634B4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761FFD-8953-AF4A-95C4-126753BE9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10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1A1443BA-6EF9-914B-AB39-B2736A670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7F1E6-C79B-8743-ADCF-940386EE2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defTabSz="914400">
              <a:spcAft>
                <a:spcPts val="600"/>
              </a:spcAft>
            </a:pPr>
            <a:fld id="{CFEC7A8C-BB40-448D-A928-AE9E24887512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06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354CE-D0AC-FC48-A915-368C6D06F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1A2C7-63A3-F641-9A60-5EEF75B1D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Hybrid course, so half of your classes will be in-person, half will be remote (over zoom)</a:t>
            </a:r>
          </a:p>
          <a:p>
            <a:r>
              <a:rPr lang="en-US" dirty="0"/>
              <a:t>Tuesdays, 9:00 AM – 10:15 AM</a:t>
            </a:r>
          </a:p>
          <a:p>
            <a:r>
              <a:rPr lang="en-US" dirty="0"/>
              <a:t>Thursdays, 9:00 AM – 10:15 AM</a:t>
            </a:r>
          </a:p>
          <a:p>
            <a:r>
              <a:rPr lang="en-US" dirty="0"/>
              <a:t>Attend your session in-person (if you want) and attend other session on zoom (or watch video recording)</a:t>
            </a:r>
          </a:p>
          <a:p>
            <a:pPr lvl="1"/>
            <a:r>
              <a:rPr lang="en-US" dirty="0"/>
              <a:t>If we have enough space in the room, feel free to attend in-person both sessions</a:t>
            </a:r>
          </a:p>
          <a:p>
            <a:r>
              <a:rPr lang="en-US" dirty="0"/>
              <a:t>Always available on zoom:  </a:t>
            </a:r>
            <a:r>
              <a:rPr lang="en-US" dirty="0">
                <a:hlinkClick r:id="rId2"/>
              </a:rPr>
              <a:t>https://asu.zoom.us/j/82198608380</a:t>
            </a:r>
            <a:r>
              <a:rPr lang="en-US" dirty="0"/>
              <a:t> </a:t>
            </a:r>
          </a:p>
          <a:p>
            <a:r>
              <a:rPr lang="en-US" dirty="0"/>
              <a:t>Course website: </a:t>
            </a:r>
            <a:r>
              <a:rPr lang="en-US" dirty="0">
                <a:hlinkClick r:id="rId3"/>
              </a:rPr>
              <a:t>https://cse365.io/</a:t>
            </a:r>
            <a:endParaRPr lang="en-US" dirty="0"/>
          </a:p>
          <a:p>
            <a:r>
              <a:rPr lang="en-US" dirty="0"/>
              <a:t>Piazza: </a:t>
            </a:r>
            <a:r>
              <a:rPr lang="en-US" dirty="0">
                <a:hlinkClick r:id="rId4"/>
              </a:rPr>
              <a:t>https://piazza.com/asu/spring2022/cse365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30B7F-A1F0-6544-9E09-4D21D6FB4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14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CEB3F57E-D69A-6446-9C40-6EE0830E6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>
          <a:xfrm rot="10800000"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7F4DD-6BFA-0D47-9ADD-E863382BB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defTabSz="914400">
              <a:spcAft>
                <a:spcPts val="600"/>
              </a:spcAft>
            </a:pPr>
            <a:fld id="{CFEC7A8C-BB40-448D-A928-AE9E24887512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591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654D62D0-4EEC-634E-A5FF-8B1B16205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9CAD5-1F48-D44B-BB94-CF581F0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defTabSz="914400">
              <a:spcAft>
                <a:spcPts val="600"/>
              </a:spcAft>
            </a:pPr>
            <a:fld id="{CFEC7A8C-BB40-448D-A928-AE9E24887512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845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chairs around a table&#10;&#10;Description automatically generated with low confidence">
            <a:extLst>
              <a:ext uri="{FF2B5EF4-FFF2-40B4-BE49-F238E27FC236}">
                <a16:creationId xmlns:a16="http://schemas.microsoft.com/office/drawing/2014/main" id="{F07B0BF1-AB13-E34E-9D6B-D17B1D8CD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B61A2-54F6-BD48-8E68-B98983D49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defTabSz="914400">
              <a:spcAft>
                <a:spcPts val="600"/>
              </a:spcAft>
            </a:pPr>
            <a:fld id="{CFEC7A8C-BB40-448D-A928-AE9E24887512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83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2FC22-E7E6-1142-B21C-7C9E32D04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8450" y="6356350"/>
            <a:ext cx="20574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fld id="{CFEC7A8C-BB40-448D-A928-AE9E24887512}" type="slidenum"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pPr defTabSz="914400">
                <a:spcAft>
                  <a:spcPts val="600"/>
                </a:spcAft>
              </a:pPr>
              <a:t>23</a:t>
            </a:fld>
            <a:endParaRPr 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 descr="A group of people on a stage&#10;&#10;Description automatically generated">
            <a:extLst>
              <a:ext uri="{FF2B5EF4-FFF2-40B4-BE49-F238E27FC236}">
                <a16:creationId xmlns:a16="http://schemas.microsoft.com/office/drawing/2014/main" id="{1C3D4B67-1FDA-2846-B357-827AD43B83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6"/>
          <a:stretch/>
        </p:blipFill>
        <p:spPr>
          <a:xfrm>
            <a:off x="-535577" y="0"/>
            <a:ext cx="10541555" cy="687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01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7842C-E7F0-8746-A971-95BD42365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562C0-FE42-7149-B20D-95E1C5350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CE633-3909-7B43-B6CB-3A69B7CE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9596D78-D3DC-3543-B444-1A8C40227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9527"/>
            <a:ext cx="5181600" cy="692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657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@ ASU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Two undergrad Cyber Security concentration programs</a:t>
            </a:r>
          </a:p>
          <a:p>
            <a:pPr lvl="1"/>
            <a:r>
              <a:rPr lang="en-US" dirty="0"/>
              <a:t>BS in computer science</a:t>
            </a:r>
          </a:p>
          <a:p>
            <a:pPr lvl="1"/>
            <a:r>
              <a:rPr lang="en-US" dirty="0"/>
              <a:t>BSE in computer systems engineering</a:t>
            </a:r>
          </a:p>
          <a:p>
            <a:r>
              <a:rPr lang="en-US" dirty="0"/>
              <a:t>Three graduate Cyber Security concentration programs</a:t>
            </a:r>
          </a:p>
          <a:p>
            <a:pPr lvl="1"/>
            <a:r>
              <a:rPr lang="en-US" dirty="0"/>
              <a:t>MS</a:t>
            </a:r>
          </a:p>
          <a:p>
            <a:pPr lvl="1"/>
            <a:r>
              <a:rPr lang="en-US" dirty="0"/>
              <a:t>MCS</a:t>
            </a:r>
          </a:p>
          <a:p>
            <a:pPr lvl="1"/>
            <a:r>
              <a:rPr lang="en-US" dirty="0"/>
              <a:t>PhD</a:t>
            </a:r>
          </a:p>
          <a:p>
            <a:r>
              <a:rPr lang="en-US" dirty="0"/>
              <a:t>http://</a:t>
            </a:r>
            <a:r>
              <a:rPr lang="en-US" dirty="0" err="1"/>
              <a:t>ia.asu.edu</a:t>
            </a:r>
            <a:r>
              <a:rPr lang="en-US" dirty="0"/>
              <a:t>/</a:t>
            </a:r>
            <a:r>
              <a:rPr lang="en-US" dirty="0" err="1"/>
              <a:t>education.php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@ ASU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Concentration in BS</a:t>
            </a:r>
          </a:p>
          <a:p>
            <a:pPr lvl="1"/>
            <a:r>
              <a:rPr lang="en-US" dirty="0"/>
              <a:t>Minimum of 15 credits in cybersecurity and related areas as technical electives</a:t>
            </a:r>
          </a:p>
          <a:p>
            <a:pPr lvl="1"/>
            <a:r>
              <a:rPr lang="en-US" dirty="0"/>
              <a:t>Required Course</a:t>
            </a:r>
          </a:p>
          <a:p>
            <a:pPr lvl="2"/>
            <a:r>
              <a:rPr lang="en-US" b="1" dirty="0"/>
              <a:t>CSE 365 Introduction to Information Assurance</a:t>
            </a:r>
            <a:endParaRPr lang="en-US" dirty="0"/>
          </a:p>
          <a:p>
            <a:pPr lvl="1"/>
            <a:r>
              <a:rPr lang="en-US" dirty="0"/>
              <a:t>Two from</a:t>
            </a:r>
          </a:p>
          <a:p>
            <a:pPr lvl="2"/>
            <a:r>
              <a:rPr lang="en-US" dirty="0"/>
              <a:t>CSE 466 Computer System Security</a:t>
            </a:r>
          </a:p>
          <a:p>
            <a:pPr lvl="2"/>
            <a:r>
              <a:rPr lang="en-US" dirty="0"/>
              <a:t>CSE 467 Data and Information Security</a:t>
            </a:r>
          </a:p>
          <a:p>
            <a:pPr lvl="2"/>
            <a:r>
              <a:rPr lang="en-US" dirty="0"/>
              <a:t>CSE 468 Network Security</a:t>
            </a:r>
          </a:p>
          <a:p>
            <a:pPr lvl="2"/>
            <a:r>
              <a:rPr lang="en-US" dirty="0"/>
              <a:t>CSE 469 Computer and Network Forensics</a:t>
            </a:r>
          </a:p>
          <a:p>
            <a:pPr lvl="1"/>
            <a:r>
              <a:rPr lang="en-US" dirty="0"/>
              <a:t>Two elective courses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1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@ ASU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NSA and DHS designated ASU and the Cyber Security program a National Center of Academic Excellence in Information Assurance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35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https://cse365.io/policy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72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2719C-368B-6D4B-AAFF-AAD74791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DE353-B92E-B24A-A872-C9C4B4B1A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Professor Adam </a:t>
            </a:r>
            <a:r>
              <a:rPr lang="en-US" sz="2800" dirty="0" err="1"/>
              <a:t>Doupé</a:t>
            </a:r>
            <a:endParaRPr lang="en-US" sz="2800" dirty="0"/>
          </a:p>
          <a:p>
            <a:pPr lvl="1"/>
            <a:r>
              <a:rPr lang="en-US" sz="2400" dirty="0"/>
              <a:t>PhD at UCSB</a:t>
            </a:r>
          </a:p>
          <a:p>
            <a:pPr lvl="1"/>
            <a:r>
              <a:rPr lang="en-US" sz="2400" dirty="0"/>
              <a:t>Played CTF with </a:t>
            </a:r>
            <a:r>
              <a:rPr lang="en-US" sz="2400" dirty="0" err="1"/>
              <a:t>Shellphish</a:t>
            </a:r>
            <a:r>
              <a:rPr lang="en-US" sz="2400" dirty="0"/>
              <a:t>, then started the </a:t>
            </a:r>
            <a:r>
              <a:rPr lang="en-US" sz="2400" dirty="0" err="1"/>
              <a:t>pwndevils</a:t>
            </a:r>
            <a:r>
              <a:rPr lang="en-US" sz="2400" dirty="0"/>
              <a:t> @ ASU, which is now the mysterious ASU Hacking Club</a:t>
            </a:r>
          </a:p>
          <a:p>
            <a:pPr lvl="2"/>
            <a:r>
              <a:rPr lang="en-US" sz="2000" dirty="0">
                <a:hlinkClick r:id="rId2"/>
              </a:rPr>
              <a:t>http://asuhacking.club</a:t>
            </a:r>
            <a:r>
              <a:rPr lang="en-US" sz="2000" dirty="0"/>
              <a:t> </a:t>
            </a:r>
          </a:p>
          <a:p>
            <a:pPr lvl="2"/>
            <a:endParaRPr lang="en-US" sz="2400" dirty="0"/>
          </a:p>
          <a:p>
            <a:pPr lvl="1"/>
            <a:r>
              <a:rPr lang="en-US" sz="2400" dirty="0"/>
              <a:t>OH: Tuesdays, 10:30 AM – 11:30 AM</a:t>
            </a:r>
          </a:p>
          <a:p>
            <a:pPr lvl="1"/>
            <a:r>
              <a:rPr lang="en-US" sz="2400" dirty="0"/>
              <a:t>BYENG 472 or Zoom: </a:t>
            </a:r>
            <a:r>
              <a:rPr lang="en-US" sz="2400" dirty="0">
                <a:hlinkClick r:id="rId3"/>
              </a:rPr>
              <a:t>https://asu.zoom.us/j/88211077168</a:t>
            </a:r>
            <a:r>
              <a:rPr lang="en-US" sz="24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F657A-64BE-B141-AE0F-E40E364C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0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8C436-69F5-E346-A749-BC31152BD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A8080-118E-DB42-BD7E-0A56211EC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Professor Tiffany Bao</a:t>
            </a:r>
          </a:p>
          <a:p>
            <a:pPr lvl="1"/>
            <a:r>
              <a:rPr lang="en-US" sz="2400" dirty="0"/>
              <a:t>Assistant Professor, ASU CIDSE</a:t>
            </a:r>
          </a:p>
          <a:p>
            <a:pPr lvl="1"/>
            <a:r>
              <a:rPr lang="en-US" sz="2400" dirty="0"/>
              <a:t>PhD at CMU</a:t>
            </a:r>
          </a:p>
          <a:p>
            <a:pPr lvl="1"/>
            <a:r>
              <a:rPr lang="en-US" sz="2400" dirty="0"/>
              <a:t>Research: Software Security</a:t>
            </a:r>
          </a:p>
          <a:p>
            <a:pPr lvl="1"/>
            <a:r>
              <a:rPr lang="en-US" sz="2400" dirty="0">
                <a:hlinkClick r:id="rId2"/>
              </a:rPr>
              <a:t>https://www.tiffanybao.com/research.html</a:t>
            </a:r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OH: Tuesday, TBA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49FEF-1AB2-2C4F-9CAC-9BE00D098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45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5885-0963-7748-86E7-1573ED4CB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 and UGTAs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41CF7-61FF-8147-81D0-5FA9EDF78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41148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Steven </a:t>
            </a:r>
            <a:r>
              <a:rPr lang="en-US" sz="2800" dirty="0" err="1"/>
              <a:t>Wirsz</a:t>
            </a:r>
            <a:endParaRPr lang="en-US" sz="2800" dirty="0"/>
          </a:p>
          <a:p>
            <a:r>
              <a:rPr lang="en-US" sz="2800" dirty="0"/>
              <a:t>Robert </a:t>
            </a:r>
            <a:r>
              <a:rPr lang="en-US" sz="2800" dirty="0" err="1"/>
              <a:t>Wasinger</a:t>
            </a:r>
            <a:endParaRPr lang="en-US" sz="2800" dirty="0"/>
          </a:p>
          <a:p>
            <a:r>
              <a:rPr lang="en-US" sz="2800" dirty="0" err="1"/>
              <a:t>Zeming</a:t>
            </a:r>
            <a:r>
              <a:rPr lang="en-US" sz="2800" dirty="0"/>
              <a:t> Yu</a:t>
            </a:r>
          </a:p>
          <a:p>
            <a:r>
              <a:rPr lang="en-US" sz="2800" dirty="0" err="1"/>
              <a:t>Ati</a:t>
            </a:r>
            <a:r>
              <a:rPr lang="en-US" sz="2800" dirty="0"/>
              <a:t> Priya Bajaj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1CE5C-85F8-964D-A85B-FF1033546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5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D35A6E-AF15-5544-9561-4C7153229F06}"/>
              </a:ext>
            </a:extLst>
          </p:cNvPr>
          <p:cNvSpPr txBox="1">
            <a:spLocks/>
          </p:cNvSpPr>
          <p:nvPr/>
        </p:nvSpPr>
        <p:spPr>
          <a:xfrm>
            <a:off x="4572000" y="1600200"/>
            <a:ext cx="411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TBA UGTAs</a:t>
            </a:r>
          </a:p>
        </p:txBody>
      </p:sp>
    </p:spTree>
    <p:extLst>
      <p:ext uri="{BB962C8B-B14F-4D97-AF65-F5344CB8AC3E}">
        <p14:creationId xmlns:p14="http://schemas.microsoft.com/office/powerpoint/2010/main" val="3638298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4C5B4-916A-F043-9A98-B20BB11D7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031A80-44CA-4241-BF9D-E84E6C862B1A}"/>
              </a:ext>
            </a:extLst>
          </p:cNvPr>
          <p:cNvSpPr/>
          <p:nvPr/>
        </p:nvSpPr>
        <p:spPr>
          <a:xfrm>
            <a:off x="3182495" y="6356352"/>
            <a:ext cx="3159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https://twitter.com/oooverflow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B50F38-2BB7-C543-B499-01147A4AC697}"/>
              </a:ext>
            </a:extLst>
          </p:cNvPr>
          <p:cNvSpPr/>
          <p:nvPr/>
        </p:nvSpPr>
        <p:spPr>
          <a:xfrm>
            <a:off x="343128" y="5889499"/>
            <a:ext cx="283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https://www.oooverflow.io/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2ED8EA-79F7-6643-8024-549829895B46}"/>
              </a:ext>
            </a:extLst>
          </p:cNvPr>
          <p:cNvSpPr/>
          <p:nvPr/>
        </p:nvSpPr>
        <p:spPr>
          <a:xfrm>
            <a:off x="5804624" y="5912380"/>
            <a:ext cx="333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https://github.com/o-o-overflow</a:t>
            </a:r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8139812-93E9-FC42-895C-A11C293C6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15130" y="0"/>
            <a:ext cx="7313741" cy="5858457"/>
          </a:xfrm>
        </p:spPr>
      </p:pic>
    </p:spTree>
    <p:extLst>
      <p:ext uri="{BB962C8B-B14F-4D97-AF65-F5344CB8AC3E}">
        <p14:creationId xmlns:p14="http://schemas.microsoft.com/office/powerpoint/2010/main" val="777426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AF872-705E-A448-B99B-AEEE1F125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to DEF CON 27 CTF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C1BBE-C16A-6A48-973E-ED464D950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 qualifying CTFs from around the world</a:t>
            </a:r>
          </a:p>
          <a:p>
            <a:r>
              <a:rPr lang="en-US" dirty="0"/>
              <a:t>1,200 teams competed in our qualification event in May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795E0-22FA-3145-9BCE-E42AD5703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72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EF58B-F69B-F34F-93B8-3CFEF480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47EFC2-B20B-404A-9BA2-2CC656BD4088}"/>
              </a:ext>
            </a:extLst>
          </p:cNvPr>
          <p:cNvSpPr/>
          <p:nvPr/>
        </p:nvSpPr>
        <p:spPr>
          <a:xfrm>
            <a:off x="2562443" y="6488668"/>
            <a:ext cx="4019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https://scoreboard2019.oooverflow.io/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1DF8BF-0109-F64E-BA0F-703B6599D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695" y="-136523"/>
            <a:ext cx="6084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15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DF6F2-A307-6B42-89C2-52C4C3FB1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975EAF-B5B1-4345-8BA7-672D317DA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358" y="0"/>
            <a:ext cx="6485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50981"/>
      </p:ext>
    </p:extLst>
  </p:cSld>
  <p:clrMapOvr>
    <a:masterClrMapping/>
  </p:clrMapOvr>
</p:sld>
</file>

<file path=ppt/theme/theme1.xml><?xml version="1.0" encoding="utf-8"?>
<a:theme xmlns:a="http://schemas.openxmlformats.org/drawingml/2006/main" name="adam_seclab_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76200">
          <a:headEnd type="none"/>
          <a:tailEnd type="triangl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102797</TotalTime>
  <Words>528</Words>
  <Application>Microsoft Macintosh PowerPoint</Application>
  <PresentationFormat>On-screen Show (4:3)</PresentationFormat>
  <Paragraphs>108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adam_seclab_theme</vt:lpstr>
      <vt:lpstr>Introduction to Information Assurance</vt:lpstr>
      <vt:lpstr>Course Setup</vt:lpstr>
      <vt:lpstr>Introduction</vt:lpstr>
      <vt:lpstr>Introduction</vt:lpstr>
      <vt:lpstr>TAs and UGTAs</vt:lpstr>
      <vt:lpstr>PowerPoint Presentation</vt:lpstr>
      <vt:lpstr>Road to DEF CON 27 CTF</vt:lpstr>
      <vt:lpstr>PowerPoint Presentation</vt:lpstr>
      <vt:lpstr>PowerPoint Presentation</vt:lpstr>
      <vt:lpstr>Road to DEF CON 27 CTF</vt:lpstr>
      <vt:lpstr>PowerPoint Presentation</vt:lpstr>
      <vt:lpstr>PowerPoint Presentation</vt:lpstr>
      <vt:lpstr>PowerPoint Presentation</vt:lpstr>
      <vt:lpstr>PowerPoint Presentation</vt:lpstr>
      <vt:lpstr>So what did the teams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Security @ ASU</vt:lpstr>
      <vt:lpstr>Security @ ASU</vt:lpstr>
      <vt:lpstr>Security @ ASU</vt:lpstr>
      <vt:lpstr>Syllabus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Adam Doupe</cp:lastModifiedBy>
  <cp:revision>2546</cp:revision>
  <cp:lastPrinted>2011-10-05T20:20:50Z</cp:lastPrinted>
  <dcterms:created xsi:type="dcterms:W3CDTF">2011-09-20T20:28:25Z</dcterms:created>
  <dcterms:modified xsi:type="dcterms:W3CDTF">2022-01-13T15:33:15Z</dcterms:modified>
</cp:coreProperties>
</file>